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18" r:id="rId2"/>
    <p:sldId id="341" r:id="rId3"/>
    <p:sldId id="329" r:id="rId4"/>
    <p:sldId id="339" r:id="rId5"/>
    <p:sldId id="340" r:id="rId6"/>
    <p:sldId id="343" r:id="rId7"/>
    <p:sldId id="344" r:id="rId8"/>
    <p:sldId id="345" r:id="rId9"/>
    <p:sldId id="350" r:id="rId10"/>
    <p:sldId id="351" r:id="rId11"/>
    <p:sldId id="348" r:id="rId12"/>
    <p:sldId id="349" r:id="rId13"/>
    <p:sldId id="347" r:id="rId14"/>
    <p:sldId id="342" r:id="rId15"/>
    <p:sldId id="333" r:id="rId16"/>
    <p:sldId id="334" r:id="rId17"/>
    <p:sldId id="352" r:id="rId18"/>
    <p:sldId id="336" r:id="rId19"/>
    <p:sldId id="337" r:id="rId20"/>
    <p:sldId id="353" r:id="rId21"/>
    <p:sldId id="338" r:id="rId22"/>
    <p:sldId id="355"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74" d="100"/>
          <a:sy n="74" d="100"/>
        </p:scale>
        <p:origin x="582"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9/7/2022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9/7/2022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9/7/2022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9/7/2022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9/7/2022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548680"/>
            <a:ext cx="5945188" cy="4171528"/>
          </a:xfrm>
        </p:spPr>
        <p:txBody>
          <a:bodyPr>
            <a:normAutofit/>
          </a:bodyPr>
          <a:lstStyle/>
          <a:p>
            <a:r>
              <a:rPr lang="en-US" sz="4400" dirty="0"/>
              <a:t>Micro Credit Defaulter </a:t>
            </a:r>
            <a:r>
              <a:rPr lang="en-US" sz="4400" dirty="0" smtClean="0"/>
              <a:t>Project</a:t>
            </a:r>
            <a:endParaRPr lang="en-US" sz="4400" dirty="0"/>
          </a:p>
        </p:txBody>
      </p:sp>
      <p:sp>
        <p:nvSpPr>
          <p:cNvPr id="3" name="Subtitle 2"/>
          <p:cNvSpPr>
            <a:spLocks noGrp="1"/>
          </p:cNvSpPr>
          <p:nvPr>
            <p:ph type="subTitle" idx="1"/>
          </p:nvPr>
        </p:nvSpPr>
        <p:spPr>
          <a:xfrm>
            <a:off x="1520825" y="4898573"/>
            <a:ext cx="5945187" cy="618660"/>
          </a:xfrm>
        </p:spPr>
        <p:txBody>
          <a:bodyPr/>
          <a:lstStyle/>
          <a:p>
            <a:pPr algn="r"/>
            <a:r>
              <a:rPr lang="en-US" dirty="0" smtClean="0"/>
              <a:t>By: </a:t>
            </a:r>
            <a:r>
              <a:rPr lang="en-US" dirty="0" smtClean="0"/>
              <a:t>Harshit Gupta </a:t>
            </a:r>
            <a:endParaRPr lang="en-US"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smtClean="0"/>
              <a:t>Distribution </a:t>
            </a:r>
            <a:r>
              <a:rPr lang="en-US" dirty="0"/>
              <a:t>plot to check through all the column details ensuring that the distribution is displayed for further analysis</a:t>
            </a:r>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extLst>
      <p:ext uri="{BB962C8B-B14F-4D97-AF65-F5344CB8AC3E}">
        <p14:creationId xmlns:p14="http://schemas.microsoft.com/office/powerpoint/2010/main" val="11078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smtClean="0"/>
              <a:t>statistical  </a:t>
            </a:r>
            <a:r>
              <a:rPr lang="en-US" dirty="0"/>
              <a:t>representation </a:t>
            </a:r>
            <a:r>
              <a:rPr lang="en-US" dirty="0" smtClean="0"/>
              <a:t>of </a:t>
            </a:r>
            <a:r>
              <a:rPr lang="en-US" dirty="0"/>
              <a:t>the all the numeric data columns.</a:t>
            </a:r>
          </a:p>
          <a:p>
            <a:pPr lvl="0">
              <a:lnSpc>
                <a:spcPct val="90000"/>
              </a:lnSpc>
              <a:buSzPts val="1280"/>
            </a:pPr>
            <a:r>
              <a:rPr lang="en-US" dirty="0"/>
              <a:t>In that have outliers so treat them with different methods</a:t>
            </a:r>
          </a:p>
        </p:txBody>
      </p:sp>
    </p:spTree>
    <p:extLst>
      <p:ext uri="{BB962C8B-B14F-4D97-AF65-F5344CB8AC3E}">
        <p14:creationId xmlns:p14="http://schemas.microsoft.com/office/powerpoint/2010/main" val="15899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Model building</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6420" y="2895599"/>
            <a:ext cx="5257800" cy="2117578"/>
          </a:xfrm>
        </p:spPr>
      </p:pic>
      <p:sp>
        <p:nvSpPr>
          <p:cNvPr id="5" name="Text Placeholder 4"/>
          <p:cNvSpPr>
            <a:spLocks noGrp="1"/>
          </p:cNvSpPr>
          <p:nvPr>
            <p:ph type="body" sz="half" idx="2"/>
          </p:nvPr>
        </p:nvSpPr>
        <p:spPr>
          <a:xfrm>
            <a:off x="1522413" y="2895599"/>
            <a:ext cx="4114800" cy="3276601"/>
          </a:xfrm>
        </p:spPr>
        <p:txBody>
          <a:bodyPr>
            <a:normAutofit lnSpcReduction="10000"/>
          </a:bodyPr>
          <a:lstStyle/>
          <a:p>
            <a:pPr algn="just"/>
            <a:r>
              <a:rPr lang="en-IN" dirty="0" smtClean="0"/>
              <a:t>Built model </a:t>
            </a:r>
            <a:r>
              <a:rPr lang="en-IN" dirty="0"/>
              <a:t>which can be used to predict in terms of a probability for each loan transaction, whether the customer will be paying back the loaned amount within 5 days of insurance of loan. </a:t>
            </a:r>
            <a:endParaRPr lang="en-IN" dirty="0" smtClean="0"/>
          </a:p>
          <a:p>
            <a:pPr algn="just"/>
            <a:r>
              <a:rPr lang="en-IN" dirty="0" smtClean="0"/>
              <a:t>In </a:t>
            </a:r>
            <a:r>
              <a:rPr lang="en-IN" dirty="0"/>
              <a:t>this case, Label ‘1’ indicates that the loan has been payed i.e. Non- defaulter, while, Label ‘0’ indicates that the loan has not been payed i.e. defaulter.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4869161"/>
            <a:ext cx="8122095" cy="1152128"/>
          </a:xfrm>
        </p:spPr>
        <p:txBody>
          <a:bodyPr>
            <a:normAutofit fontScale="70000" lnSpcReduction="20000"/>
          </a:bodyPr>
          <a:lstStyle/>
          <a:p>
            <a:pPr algn="just"/>
            <a:r>
              <a:rPr lang="en-IN" dirty="0" smtClean="0"/>
              <a:t>Models: Random </a:t>
            </a:r>
            <a:r>
              <a:rPr lang="en-IN" dirty="0"/>
              <a:t>Forest Classifier, Decision Tree Classifier, Ada Boost Classifier, Gradient Boosting Classifier, Bagging Classifier, XGB Classifier, SGD Classifier were our baseline methods. </a:t>
            </a:r>
            <a:endParaRPr lang="en-IN" dirty="0" smtClean="0"/>
          </a:p>
          <a:p>
            <a:pPr algn="just"/>
            <a:r>
              <a:rPr lang="en-IN" dirty="0" smtClean="0"/>
              <a:t>For model </a:t>
            </a:r>
            <a:r>
              <a:rPr lang="en-IN" dirty="0"/>
              <a:t>implementations, the open-source </a:t>
            </a:r>
            <a:r>
              <a:rPr lang="en-IN" dirty="0" err="1"/>
              <a:t>Scikit</a:t>
            </a:r>
            <a:r>
              <a:rPr lang="en-IN" dirty="0"/>
              <a:t>-Learn </a:t>
            </a:r>
            <a:r>
              <a:rPr lang="en-IN" dirty="0" smtClean="0"/>
              <a:t>package used</a:t>
            </a:r>
            <a:endParaRPr lang="en-US" dirty="0"/>
          </a:p>
        </p:txBody>
      </p:sp>
      <p:pic>
        <p:nvPicPr>
          <p:cNvPr id="8" name="Picture 7"/>
          <p:cNvPicPr/>
          <p:nvPr/>
        </p:nvPicPr>
        <p:blipFill>
          <a:blip r:embed="rId2"/>
          <a:stretch>
            <a:fillRect/>
          </a:stretch>
        </p:blipFill>
        <p:spPr>
          <a:xfrm>
            <a:off x="2417575" y="206525"/>
            <a:ext cx="2088232" cy="1826105"/>
          </a:xfrm>
          <a:prstGeom prst="rect">
            <a:avLst/>
          </a:prstGeom>
        </p:spPr>
      </p:pic>
      <p:pic>
        <p:nvPicPr>
          <p:cNvPr id="9" name="Picture 8"/>
          <p:cNvPicPr/>
          <p:nvPr/>
        </p:nvPicPr>
        <p:blipFill>
          <a:blip r:embed="rId3"/>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smtClean="0">
                <a:solidFill>
                  <a:srgbClr val="000000"/>
                </a:solidFill>
                <a:latin typeface="Calibri" panose="020F0502020204030204" pitchFamily="34" charset="0"/>
                <a:ea typeface="Times New Roman" panose="02020603050405020304" pitchFamily="18" charset="0"/>
              </a:rPr>
              <a:t>Accuracy score </a:t>
            </a:r>
            <a:r>
              <a:rPr lang="en-IN" b="1" dirty="0">
                <a:solidFill>
                  <a:srgbClr val="000000"/>
                </a:solidFill>
                <a:latin typeface="Calibri" panose="020F0502020204030204" pitchFamily="34" charset="0"/>
                <a:ea typeface="Times New Roman" panose="02020603050405020304" pitchFamily="18" charset="0"/>
              </a:rPr>
              <a:t>of train-test:</a:t>
            </a:r>
            <a:endParaRPr lang="en-IN" dirty="0"/>
          </a:p>
        </p:txBody>
      </p:sp>
      <p:pic>
        <p:nvPicPr>
          <p:cNvPr id="11" name="Picture 10"/>
          <p:cNvPicPr>
            <a:picLocks noChangeAspect="1"/>
          </p:cNvPicPr>
          <p:nvPr/>
        </p:nvPicPr>
        <p:blipFill>
          <a:blip r:embed="rId4"/>
          <a:stretch>
            <a:fillRect/>
          </a:stretch>
        </p:blipFill>
        <p:spPr>
          <a:xfrm>
            <a:off x="2638028" y="2122635"/>
            <a:ext cx="6740277" cy="263851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8188" y="132556"/>
            <a:ext cx="4023419" cy="743744"/>
          </a:xfrm>
        </p:spPr>
        <p:txBody>
          <a:bodyPr/>
          <a:lstStyle/>
          <a:p>
            <a:pPr algn="ctr"/>
            <a:r>
              <a:rPr lang="en-US" dirty="0" smtClean="0"/>
              <a:t>Models: </a:t>
            </a:r>
            <a:endParaRPr lang="en-US" dirty="0"/>
          </a:p>
        </p:txBody>
      </p:sp>
      <p:pic>
        <p:nvPicPr>
          <p:cNvPr id="11" name="Picture 10"/>
          <p:cNvPicPr/>
          <p:nvPr/>
        </p:nvPicPr>
        <p:blipFill>
          <a:blip r:embed="rId2"/>
          <a:stretch>
            <a:fillRect/>
          </a:stretch>
        </p:blipFill>
        <p:spPr>
          <a:xfrm>
            <a:off x="1836945" y="1457400"/>
            <a:ext cx="4275523" cy="2331640"/>
          </a:xfrm>
          <a:prstGeom prst="rect">
            <a:avLst/>
          </a:prstGeom>
        </p:spPr>
      </p:pic>
      <p:pic>
        <p:nvPicPr>
          <p:cNvPr id="12" name="Picture 11"/>
          <p:cNvPicPr/>
          <p:nvPr/>
        </p:nvPicPr>
        <p:blipFill>
          <a:blip r:embed="rId3"/>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4"/>
          <a:stretch>
            <a:fillRect/>
          </a:stretch>
        </p:blipFill>
        <p:spPr>
          <a:xfrm>
            <a:off x="3934172" y="3836608"/>
            <a:ext cx="5472608" cy="276074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3"/>
          <a:stretch>
            <a:fillRect/>
          </a:stretch>
        </p:blipFill>
        <p:spPr>
          <a:xfrm>
            <a:off x="7246540" y="548680"/>
            <a:ext cx="4380034" cy="2664296"/>
          </a:xfrm>
          <a:prstGeom prst="rect">
            <a:avLst/>
          </a:prstGeom>
        </p:spPr>
      </p:pic>
      <p:pic>
        <p:nvPicPr>
          <p:cNvPr id="17" name="Picture 16"/>
          <p:cNvPicPr/>
          <p:nvPr/>
        </p:nvPicPr>
        <p:blipFill>
          <a:blip r:embed="rId4"/>
          <a:stretch>
            <a:fillRect/>
          </a:stretch>
        </p:blipFill>
        <p:spPr>
          <a:xfrm>
            <a:off x="1467667" y="3501008"/>
            <a:ext cx="4622230" cy="2952328"/>
          </a:xfrm>
          <a:prstGeom prst="rect">
            <a:avLst/>
          </a:prstGeom>
        </p:spPr>
      </p:pic>
      <p:pic>
        <p:nvPicPr>
          <p:cNvPr id="18" name="Picture 17"/>
          <p:cNvPicPr/>
          <p:nvPr/>
        </p:nvPicPr>
        <p:blipFill>
          <a:blip r:embed="rId5"/>
          <a:stretch>
            <a:fillRect/>
          </a:stretch>
        </p:blipFill>
        <p:spPr>
          <a:xfrm>
            <a:off x="6975176" y="3501008"/>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smtClean="0">
                <a:solidFill>
                  <a:srgbClr val="000000"/>
                </a:solidFill>
                <a:latin typeface="Helvetica Neue"/>
              </a:rPr>
              <a:t>Hyper-parameter Tuning  and  </a:t>
            </a:r>
            <a:r>
              <a:rPr lang="en-IN" b="1" dirty="0" smtClean="0"/>
              <a:t>ROC </a:t>
            </a:r>
            <a:r>
              <a:rPr lang="en-IN" b="1" dirty="0"/>
              <a:t>&amp; AUC </a:t>
            </a:r>
            <a:r>
              <a:rPr lang="en-IN" b="1" dirty="0" smtClean="0"/>
              <a:t>SCORE</a:t>
            </a:r>
            <a:endParaRPr lang="en-IN" b="1" dirty="0"/>
          </a:p>
        </p:txBody>
      </p:sp>
      <p:pic>
        <p:nvPicPr>
          <p:cNvPr id="4" name="Picture 3"/>
          <p:cNvPicPr/>
          <p:nvPr/>
        </p:nvPicPr>
        <p:blipFill>
          <a:blip r:embed="rId3"/>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Model </a:t>
            </a:r>
            <a:endParaRPr lang="en-US" dirty="0"/>
          </a:p>
        </p:txBody>
      </p:sp>
      <p:sp>
        <p:nvSpPr>
          <p:cNvPr id="6" name="Text Placeholder 5"/>
          <p:cNvSpPr>
            <a:spLocks noGrp="1"/>
          </p:cNvSpPr>
          <p:nvPr>
            <p:ph type="body" sz="half" idx="2"/>
          </p:nvPr>
        </p:nvSpPr>
        <p:spPr>
          <a:xfrm>
            <a:off x="1436968" y="3068960"/>
            <a:ext cx="3063057" cy="2736304"/>
          </a:xfrm>
        </p:spPr>
        <p:txBody>
          <a:bodyPr>
            <a:normAutofit/>
          </a:bodyPr>
          <a:lstStyle/>
          <a:p>
            <a:r>
              <a:rPr lang="en-IN" dirty="0" smtClean="0"/>
              <a:t>The </a:t>
            </a:r>
            <a:r>
              <a:rPr lang="en-IN" dirty="0"/>
              <a:t>best model with 91.18% </a:t>
            </a:r>
            <a:r>
              <a:rPr lang="en-IN" dirty="0" smtClean="0"/>
              <a:t>accuracy score</a:t>
            </a:r>
          </a:p>
          <a:p>
            <a:r>
              <a:rPr lang="en-IN" dirty="0"/>
              <a:t>Database </a:t>
            </a:r>
            <a:r>
              <a:rPr lang="en-IN" dirty="0" smtClean="0"/>
              <a:t>help </a:t>
            </a:r>
            <a:r>
              <a:rPr lang="en-IN" dirty="0"/>
              <a:t>in making perfect model </a:t>
            </a:r>
            <a:r>
              <a:rPr lang="en-IN" dirty="0" smtClean="0"/>
              <a:t>&amp; help </a:t>
            </a:r>
            <a:r>
              <a:rPr lang="en-IN" dirty="0"/>
              <a:t>in understanding Indonesian micro finance services (MFS</a:t>
            </a:r>
            <a:r>
              <a:rPr lang="en-IN" dirty="0" smtClean="0"/>
              <a:t>)</a:t>
            </a:r>
            <a:endParaRPr lang="en-US" dirty="0"/>
          </a:p>
        </p:txBody>
      </p:sp>
      <p:pic>
        <p:nvPicPr>
          <p:cNvPr id="7" name="Content Placeholder 6"/>
          <p:cNvPicPr>
            <a:picLocks noGrp="1"/>
          </p:cNvPicPr>
          <p:nvPr>
            <p:ph idx="1"/>
          </p:nvPr>
        </p:nvPicPr>
        <p:blipFill>
          <a:blip r:embed="rId2"/>
          <a:stretch>
            <a:fillRect/>
          </a:stretch>
        </p:blipFill>
        <p:spPr>
          <a:xfrm>
            <a:off x="6142990" y="2060848"/>
            <a:ext cx="2736304" cy="1897683"/>
          </a:xfrm>
          <a:prstGeom prst="rect">
            <a:avLst/>
          </a:prstGeom>
        </p:spPr>
      </p:pic>
      <p:pic>
        <p:nvPicPr>
          <p:cNvPr id="3" name="Picture 2"/>
          <p:cNvPicPr>
            <a:picLocks noChangeAspect="1"/>
          </p:cNvPicPr>
          <p:nvPr/>
        </p:nvPicPr>
        <p:blipFill>
          <a:blip r:embed="rId3"/>
          <a:stretch>
            <a:fillRect/>
          </a:stretch>
        </p:blipFill>
        <p:spPr>
          <a:xfrm>
            <a:off x="8974732" y="2780928"/>
            <a:ext cx="2470398" cy="3024336"/>
          </a:xfrm>
          <a:prstGeom prst="rect">
            <a:avLst/>
          </a:prstGeom>
        </p:spPr>
      </p:pic>
      <p:pic>
        <p:nvPicPr>
          <p:cNvPr id="4" name="Picture 3"/>
          <p:cNvPicPr>
            <a:picLocks noChangeAspect="1"/>
          </p:cNvPicPr>
          <p:nvPr/>
        </p:nvPicPr>
        <p:blipFill>
          <a:blip r:embed="rId4"/>
          <a:stretch>
            <a:fillRect/>
          </a:stretch>
        </p:blipFill>
        <p:spPr>
          <a:xfrm>
            <a:off x="4667472" y="4149080"/>
            <a:ext cx="4007297" cy="1438275"/>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smtClean="0"/>
              <a:t>Microfinance </a:t>
            </a:r>
            <a:br>
              <a:rPr lang="en-US" dirty="0" smtClean="0"/>
            </a:br>
            <a:r>
              <a:rPr lang="en-US" sz="1600" dirty="0" smtClean="0"/>
              <a:t>(a brief description about  </a:t>
            </a:r>
            <a:r>
              <a:rPr lang="en-US" sz="1750" dirty="0"/>
              <a:t>Indonesians</a:t>
            </a:r>
            <a:r>
              <a:rPr lang="en-US" sz="1600" dirty="0"/>
              <a:t> </a:t>
            </a:r>
            <a:r>
              <a:rPr lang="en-US" sz="1600" dirty="0" smtClean="0"/>
              <a:t>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16250" r="16250"/>
          <a:stretch>
            <a:fillRect/>
          </a:stretch>
        </p:blipFill>
        <p:spPr>
          <a:xfrm>
            <a:off x="6025925" y="0"/>
            <a:ext cx="6172198" cy="6858000"/>
          </a:xfrm>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smtClean="0"/>
              <a:t>A report says Only around 22% of Indonesians are connected to formal financial institutions. Accessible for people in remote areas </a:t>
            </a:r>
            <a:r>
              <a:rPr lang="en-US" sz="1900" dirty="0"/>
              <a:t>and on small islands, not </a:t>
            </a:r>
            <a:r>
              <a:rPr lang="en-US" sz="1900" dirty="0" smtClean="0"/>
              <a:t>just people </a:t>
            </a:r>
            <a:r>
              <a:rPr lang="en-US" sz="1900" dirty="0"/>
              <a:t>in the cities. This is </a:t>
            </a:r>
            <a:r>
              <a:rPr lang="en-US" sz="1900" dirty="0" smtClean="0"/>
              <a:t>why </a:t>
            </a:r>
            <a:r>
              <a:rPr lang="en-IN" sz="1900" dirty="0" smtClean="0"/>
              <a:t>micro-finance</a:t>
            </a:r>
            <a:r>
              <a:rPr lang="en-IN" sz="1900" dirty="0"/>
              <a:t>, like </a:t>
            </a:r>
            <a:r>
              <a:rPr lang="en-IN" sz="1900" dirty="0" smtClean="0"/>
              <a:t>micro-banking and </a:t>
            </a:r>
            <a:r>
              <a:rPr lang="en-IN" sz="1900" dirty="0"/>
              <a:t>micro-insurance, is </a:t>
            </a:r>
            <a:r>
              <a:rPr lang="en-IN" sz="1900" dirty="0" smtClean="0"/>
              <a:t>becoming </a:t>
            </a:r>
            <a:r>
              <a:rPr lang="en-US" sz="1900" dirty="0" smtClean="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a:t>evaluated </a:t>
            </a:r>
            <a:r>
              <a:rPr lang="en-IN" dirty="0" smtClean="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smtClean="0">
                <a:latin typeface="Calibri" panose="020F0502020204030204" pitchFamily="34" charset="0"/>
                <a:ea typeface="Calibri" panose="020F0502020204030204" pitchFamily="34" charset="0"/>
                <a:cs typeface="Times New Roman" panose="02020603050405020304" pitchFamily="18" charset="0"/>
              </a:rPr>
              <a:t>analyze</a:t>
            </a:r>
            <a:r>
              <a:rPr lang="en-IN" dirty="0" smtClean="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a:t>
            </a:r>
            <a:r>
              <a:rPr lang="en-IN" dirty="0">
                <a:latin typeface="Calibri" panose="020F0502020204030204" pitchFamily="34" charset="0"/>
                <a:ea typeface="Calibri" panose="020F0502020204030204" pitchFamily="34" charset="0"/>
                <a:cs typeface="Times New Roman" panose="02020603050405020304" pitchFamily="18" charset="0"/>
              </a:rPr>
              <a:t>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a:t>
            </a:r>
            <a:r>
              <a:rPr lang="en-IN" dirty="0" smtClean="0">
                <a:latin typeface="Calibri" panose="020F0502020204030204" pitchFamily="34" charset="0"/>
                <a:ea typeface="Calibri" panose="020F0502020204030204" pitchFamily="34" charset="0"/>
                <a:cs typeface="Times New Roman" panose="02020603050405020304" pitchFamily="18" charset="0"/>
              </a:rPr>
              <a:t>tuning </a:t>
            </a:r>
            <a:r>
              <a:rPr lang="en-IN" dirty="0">
                <a:latin typeface="Calibri" panose="020F0502020204030204" pitchFamily="34" charset="0"/>
                <a:ea typeface="Calibri" panose="020F0502020204030204" pitchFamily="34" charset="0"/>
                <a:cs typeface="Times New Roman" panose="02020603050405020304" pitchFamily="18" charset="0"/>
              </a:rPr>
              <a:t>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Limitations of this work </a:t>
            </a:r>
            <a:r>
              <a:rPr lang="en-US" sz="2800" dirty="0" smtClean="0"/>
              <a:t>&amp; </a:t>
            </a:r>
            <a:r>
              <a:rPr lang="en-US" sz="2800" dirty="0"/>
              <a:t>Scope for Future Work</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0000" r="20000"/>
          <a:stretch>
            <a:fillRect/>
          </a:stretch>
        </p:blipFill>
        <p:spPr/>
      </p:pic>
      <p:sp>
        <p:nvSpPr>
          <p:cNvPr id="6" name="Text Placeholder 5"/>
          <p:cNvSpPr>
            <a:spLocks noGrp="1"/>
          </p:cNvSpPr>
          <p:nvPr>
            <p:ph type="body" sz="half" idx="2"/>
          </p:nvPr>
        </p:nvSpPr>
        <p:spPr>
          <a:xfrm>
            <a:off x="1522412" y="2780928"/>
            <a:ext cx="4355975" cy="3384375"/>
          </a:xfrm>
        </p:spPr>
        <p:txBody>
          <a:bodyPr>
            <a:normAutofit fontScale="70000" lnSpcReduction="20000"/>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a:t>
            </a:r>
            <a:r>
              <a:rPr lang="en-US" dirty="0" smtClean="0">
                <a:latin typeface="Calibri" panose="020F0502020204030204" pitchFamily="34" charset="0"/>
                <a:ea typeface="Calibri" panose="020F0502020204030204" pitchFamily="34" charset="0"/>
                <a:cs typeface="Times New Roman" panose="02020603050405020304" pitchFamily="18" charset="0"/>
              </a:rPr>
              <a:t>ones</a:t>
            </a:r>
            <a:endParaRPr lang="en-US"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5733255"/>
            <a:ext cx="8122095" cy="288033"/>
          </a:xfrm>
        </p:spPr>
        <p:txBody>
          <a:bodyPr>
            <a:normAutofit fontScale="62500" lnSpcReduction="20000"/>
          </a:bodyPr>
          <a:lstStyle/>
          <a:p>
            <a:pPr algn="just"/>
            <a:r>
              <a:rPr lang="en-US" dirty="0" smtClean="0"/>
              <a:t> </a:t>
            </a:r>
            <a:endParaRPr lang="en-US" dirty="0"/>
          </a:p>
        </p:txBody>
      </p:sp>
      <p:sp>
        <p:nvSpPr>
          <p:cNvPr id="3" name="Rectangle 2"/>
          <p:cNvSpPr/>
          <p:nvPr/>
        </p:nvSpPr>
        <p:spPr>
          <a:xfrm>
            <a:off x="6454452" y="4823862"/>
            <a:ext cx="3272726" cy="523220"/>
          </a:xfrm>
          <a:prstGeom prst="rect">
            <a:avLst/>
          </a:prstGeom>
        </p:spPr>
        <p:txBody>
          <a:bodyPr wrap="square">
            <a:spAutoFit/>
          </a:bodyPr>
          <a:lstStyle/>
          <a:p>
            <a:pPr algn="r"/>
            <a:r>
              <a:rPr lang="en-US" sz="2800" dirty="0"/>
              <a:t>By: Harshit Gupta </a:t>
            </a:r>
            <a:endParaRPr lang="en-US" sz="2800" dirty="0"/>
          </a:p>
        </p:txBody>
      </p:sp>
      <p:sp>
        <p:nvSpPr>
          <p:cNvPr id="5" name="Rectangle 4"/>
          <p:cNvSpPr/>
          <p:nvPr/>
        </p:nvSpPr>
        <p:spPr>
          <a:xfrm>
            <a:off x="4366220" y="2852936"/>
            <a:ext cx="2956643" cy="830997"/>
          </a:xfrm>
          <a:prstGeom prst="rect">
            <a:avLst/>
          </a:prstGeom>
        </p:spPr>
        <p:txBody>
          <a:bodyPr wrap="none">
            <a:spAutoFit/>
          </a:bodyPr>
          <a:lstStyle/>
          <a:p>
            <a:pPr algn="r"/>
            <a:r>
              <a:rPr lang="en-US" sz="4800" dirty="0" smtClean="0"/>
              <a:t>Thank You</a:t>
            </a:r>
            <a:endParaRPr lang="en-US" sz="4800" dirty="0"/>
          </a:p>
        </p:txBody>
      </p:sp>
    </p:spTree>
    <p:extLst>
      <p:ext uri="{BB962C8B-B14F-4D97-AF65-F5344CB8AC3E}">
        <p14:creationId xmlns:p14="http://schemas.microsoft.com/office/powerpoint/2010/main" val="38528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dirty="0" smtClean="0"/>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a:t>
            </a:r>
            <a:r>
              <a:rPr lang="en-IN" dirty="0" smtClean="0"/>
              <a:t>uneven </a:t>
            </a:r>
            <a:r>
              <a:rPr lang="en-IN" dirty="0"/>
              <a:t>with both significant challenges and successes</a:t>
            </a:r>
            <a:r>
              <a:rPr lang="en-IN" dirty="0" smtClean="0"/>
              <a:t>.</a:t>
            </a:r>
            <a:endParaRPr lang="en-IN" dirty="0"/>
          </a:p>
        </p:txBody>
      </p:sp>
      <p:sp>
        <p:nvSpPr>
          <p:cNvPr id="8" name="Text Placeholder 7"/>
          <p:cNvSpPr>
            <a:spLocks noGrp="1"/>
          </p:cNvSpPr>
          <p:nvPr>
            <p:ph type="body" sz="half" idx="2"/>
          </p:nvPr>
        </p:nvSpPr>
        <p:spPr/>
        <p:txBody>
          <a:bodyPr/>
          <a:lstStyle/>
          <a:p>
            <a:r>
              <a:rPr lang="en-IN" dirty="0" smtClean="0"/>
              <a:t> </a:t>
            </a:r>
            <a:endParaRPr lang="en-IN" dirty="0"/>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255305775"/>
              </p:ext>
            </p:extLst>
          </p:nvPr>
        </p:nvGraphicFramePr>
        <p:xfrm>
          <a:off x="1629916" y="2895598"/>
          <a:ext cx="4104456" cy="2837657"/>
        </p:xfrm>
        <a:graphic>
          <a:graphicData uri="http://schemas.openxmlformats.org/presentationml/2006/ole">
            <mc:AlternateContent xmlns:mc="http://schemas.openxmlformats.org/markup-compatibility/2006">
              <mc:Choice xmlns:v="urn:schemas-microsoft-com:vml" Requires="v">
                <p:oleObj spid="_x0000_s2059" name="Bitmap Image" r:id="rId3" imgW="3715269" imgH="2448267" progId="Paint.Picture">
                  <p:embed/>
                </p:oleObj>
              </mc:Choice>
              <mc:Fallback>
                <p:oleObj name="Bitmap Image" r:id="rId3" imgW="3715269" imgH="2448267"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2895598"/>
                        <a:ext cx="4104456" cy="2837657"/>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They </a:t>
            </a:r>
            <a:r>
              <a:rPr lang="en-IN" dirty="0">
                <a:latin typeface="Calibri" panose="020F0502020204030204" pitchFamily="34" charset="0"/>
                <a:ea typeface="Calibri" panose="020F0502020204030204" pitchFamily="34" charset="0"/>
                <a:cs typeface="Times New Roman" panose="02020603050405020304" pitchFamily="18" charset="0"/>
              </a:rPr>
              <a:t>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r>
              <a:rPr lang="en-IN" sz="3600" dirty="0" smtClean="0"/>
              <a:t/>
            </a:r>
            <a:br>
              <a:rPr lang="en-IN" sz="3600" dirty="0" smtClean="0"/>
            </a:br>
            <a:r>
              <a:rPr lang="en-IN" sz="3600" dirty="0" smtClean="0"/>
              <a:t>Economic </a:t>
            </a:r>
            <a:r>
              <a:rPr lang="en-IN" sz="3600" dirty="0"/>
              <a:t>survey </a:t>
            </a:r>
          </a:p>
        </p:txBody>
      </p:sp>
      <p:sp>
        <p:nvSpPr>
          <p:cNvPr id="11" name="Content Placeholder 10"/>
          <p:cNvSpPr>
            <a:spLocks noGrp="1"/>
          </p:cNvSpPr>
          <p:nvPr>
            <p:ph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1522413" y="2895599"/>
            <a:ext cx="4114800" cy="3276601"/>
          </a:xfrm>
        </p:spPr>
        <p:txBody>
          <a:bodyPr>
            <a:normAutofit fontScale="92500" lnSpcReduction="20000"/>
          </a:bodyPr>
          <a:lstStyle/>
          <a:p>
            <a:pPr algn="just"/>
            <a:r>
              <a:rPr lang="en-US" dirty="0"/>
              <a:t>Microfinance involves the supply of financial services to poor or low-income earning individuals </a:t>
            </a:r>
            <a:r>
              <a:rPr lang="en-US" dirty="0" smtClean="0"/>
              <a:t>and companies</a:t>
            </a:r>
            <a:r>
              <a:rPr lang="en-US" dirty="0"/>
              <a:t>, which may include </a:t>
            </a:r>
            <a:r>
              <a:rPr lang="en-US" b="1" dirty="0" smtClean="0"/>
              <a:t>micro-credit.</a:t>
            </a:r>
          </a:p>
          <a:p>
            <a:r>
              <a:rPr lang="en-IN" dirty="0" smtClean="0"/>
              <a:t>In </a:t>
            </a:r>
            <a:r>
              <a:rPr lang="en-IN" dirty="0"/>
              <a:t>Indonesia </a:t>
            </a:r>
            <a:r>
              <a:rPr lang="en-IN" dirty="0" smtClean="0"/>
              <a:t>the banks and MFI : </a:t>
            </a:r>
          </a:p>
          <a:p>
            <a:r>
              <a:rPr lang="en-IN" dirty="0" smtClean="0"/>
              <a:t>1195 </a:t>
            </a:r>
            <a:r>
              <a:rPr lang="en-IN" dirty="0"/>
              <a:t>commercial </a:t>
            </a:r>
            <a:r>
              <a:rPr lang="en-IN" dirty="0" smtClean="0"/>
              <a:t>banks </a:t>
            </a:r>
          </a:p>
          <a:p>
            <a:r>
              <a:rPr lang="en-IN" dirty="0" smtClean="0"/>
              <a:t>1,6435 </a:t>
            </a:r>
            <a:r>
              <a:rPr lang="en-IN" dirty="0"/>
              <a:t>rural </a:t>
            </a:r>
            <a:r>
              <a:rPr lang="en-IN" dirty="0" smtClean="0"/>
              <a:t>banks  </a:t>
            </a:r>
          </a:p>
          <a:p>
            <a:r>
              <a:rPr lang="en-US" dirty="0" smtClean="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5950396" y="1988840"/>
            <a:ext cx="6048673" cy="429195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Goal</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2780928"/>
            <a:ext cx="5257800" cy="3168352"/>
          </a:xfrm>
        </p:spPr>
      </p:pic>
      <p:sp>
        <p:nvSpPr>
          <p:cNvPr id="4" name="Text Placeholder 3"/>
          <p:cNvSpPr>
            <a:spLocks noGrp="1"/>
          </p:cNvSpPr>
          <p:nvPr>
            <p:ph type="body" sz="half" idx="2"/>
          </p:nvPr>
        </p:nvSpPr>
        <p:spPr>
          <a:xfrm>
            <a:off x="1522413" y="2895599"/>
            <a:ext cx="4114800" cy="3485729"/>
          </a:xfrm>
        </p:spPr>
        <p:txBody>
          <a:bodyPr>
            <a:normAutofit fontScale="85000" lnSpcReduction="20000"/>
          </a:bodyPr>
          <a:lstStyle/>
          <a:p>
            <a:r>
              <a:rPr lang="en-IN" dirty="0" smtClean="0"/>
              <a:t>Analytical Problem Framing</a:t>
            </a:r>
          </a:p>
          <a:p>
            <a:pPr marL="342900" indent="-342900">
              <a:buFont typeface="Courier New" panose="02070309020205020404" pitchFamily="49" charset="0"/>
              <a:buChar char="o"/>
            </a:pPr>
            <a:r>
              <a:rPr lang="en-IN" dirty="0" smtClean="0"/>
              <a:t>EDA</a:t>
            </a:r>
          </a:p>
          <a:p>
            <a:pPr marL="342900" indent="-342900">
              <a:buFont typeface="Courier New" panose="02070309020205020404" pitchFamily="49" charset="0"/>
              <a:buChar char="o"/>
            </a:pPr>
            <a:r>
              <a:rPr lang="en-IN" dirty="0" smtClean="0"/>
              <a:t>Visualizations</a:t>
            </a:r>
          </a:p>
          <a:p>
            <a:r>
              <a:rPr lang="en-IN" dirty="0" smtClean="0"/>
              <a:t>Data Pre-processing on Train &amp; test dataset </a:t>
            </a:r>
          </a:p>
          <a:p>
            <a:r>
              <a:rPr lang="en-IN" dirty="0" smtClean="0"/>
              <a:t>Model development and Evaluation </a:t>
            </a:r>
          </a:p>
          <a:p>
            <a:r>
              <a:rPr lang="en-IN" dirty="0" smtClean="0"/>
              <a:t>Performing Hyper-parameter Tuning </a:t>
            </a:r>
          </a:p>
          <a:p>
            <a:r>
              <a:rPr lang="en-IN" dirty="0" smtClean="0"/>
              <a:t>Best Fit Model and prediction </a:t>
            </a:r>
          </a:p>
          <a:p>
            <a:r>
              <a:rPr lang="en-IN" dirty="0" smtClean="0"/>
              <a:t>Conclusion </a:t>
            </a:r>
            <a:endParaRPr lang="en-IN" dirty="0"/>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r>
              <a:rPr lang="en-US" sz="3200" dirty="0" smtClean="0"/>
              <a:t/>
            </a:r>
            <a:br>
              <a:rPr lang="en-US" sz="3200" dirty="0" smtClean="0"/>
            </a:br>
            <a:r>
              <a:rPr lang="en-US" sz="3200" dirty="0" smtClean="0"/>
              <a:t>(</a:t>
            </a:r>
            <a:r>
              <a:rPr lang="en-IN" sz="3200" dirty="0" smtClean="0"/>
              <a:t>EDA)</a:t>
            </a:r>
            <a:endParaRPr lang="en-IN" sz="3200" dirty="0"/>
          </a:p>
        </p:txBody>
      </p:sp>
      <p:sp>
        <p:nvSpPr>
          <p:cNvPr id="3" name="Content Placeholder 2"/>
          <p:cNvSpPr>
            <a:spLocks noGrp="1"/>
          </p:cNvSpPr>
          <p:nvPr>
            <p:ph idx="1"/>
          </p:nvPr>
        </p:nvSpPr>
        <p:spPr>
          <a:xfrm>
            <a:off x="5907952" y="685800"/>
            <a:ext cx="5444262" cy="5486400"/>
          </a:xfrm>
        </p:spPr>
        <p:txBody>
          <a:bodyPr>
            <a:normAutofit lnSpcReduction="10000"/>
          </a:bodyPr>
          <a:lstStyle/>
          <a:p>
            <a:pPr algn="just">
              <a:buFont typeface="Wingdings" panose="05000000000000000000" pitchFamily="2" charset="2"/>
              <a:buChar char="q"/>
            </a:pPr>
            <a:r>
              <a:rPr lang="en-IN" dirty="0"/>
              <a:t>This section shows the exploration done on the dataset, which is what motivated the use of the </a:t>
            </a:r>
            <a:r>
              <a:rPr lang="en-IN" dirty="0" smtClean="0"/>
              <a:t>algorithm.</a:t>
            </a:r>
          </a:p>
          <a:p>
            <a:pPr algn="just">
              <a:buFont typeface="Wingdings" panose="05000000000000000000" pitchFamily="2" charset="2"/>
              <a:buChar char="q"/>
            </a:pPr>
            <a:r>
              <a:rPr lang="en-IN" dirty="0" smtClean="0"/>
              <a:t>A significant </a:t>
            </a:r>
            <a:r>
              <a:rPr lang="en-IN" dirty="0"/>
              <a:t>relationship between Non-defaulter &amp; </a:t>
            </a:r>
            <a:r>
              <a:rPr lang="en-IN" dirty="0" smtClean="0"/>
              <a:t>defaulter.</a:t>
            </a:r>
          </a:p>
          <a:p>
            <a:pPr algn="just">
              <a:buFont typeface="Wingdings" panose="05000000000000000000" pitchFamily="2" charset="2"/>
              <a:buChar char="q"/>
            </a:pPr>
            <a:r>
              <a:rPr lang="en-IN" dirty="0"/>
              <a:t>Dataset is imbalanced. Label ‘1’ has approximately 87.5% records, while, label ‘0’ has approximately 12.5% records</a:t>
            </a:r>
            <a:r>
              <a:rPr lang="en-IN" dirty="0" smtClean="0"/>
              <a:t>.</a:t>
            </a:r>
          </a:p>
          <a:p>
            <a:pPr algn="just">
              <a:buFont typeface="Wingdings" panose="05000000000000000000" pitchFamily="2" charset="2"/>
              <a:buChar char="q"/>
            </a:pPr>
            <a:r>
              <a:rPr lang="en-IN" dirty="0"/>
              <a:t>Training phase: The system is trained by using the </a:t>
            </a:r>
            <a:r>
              <a:rPr lang="en-IN" dirty="0" smtClean="0"/>
              <a:t>data </a:t>
            </a:r>
            <a:r>
              <a:rPr lang="en-IN" dirty="0"/>
              <a:t>set and fits a </a:t>
            </a:r>
            <a:r>
              <a:rPr lang="en-IN" dirty="0" smtClean="0"/>
              <a:t>model</a:t>
            </a:r>
          </a:p>
          <a:p>
            <a:pPr algn="just">
              <a:buFont typeface="Wingdings" panose="05000000000000000000" pitchFamily="2" charset="2"/>
              <a:buChar char="q"/>
            </a:pPr>
            <a:r>
              <a:rPr lang="en-IN" dirty="0"/>
              <a:t>Testing phase: </a:t>
            </a:r>
            <a:r>
              <a:rPr lang="en-IN" dirty="0" smtClean="0"/>
              <a:t>The </a:t>
            </a:r>
            <a:r>
              <a:rPr lang="en-IN" dirty="0"/>
              <a:t>system is provided with the inputs and is tested for its working. </a:t>
            </a:r>
            <a:r>
              <a:rPr lang="en-IN" dirty="0" smtClean="0"/>
              <a:t> The </a:t>
            </a:r>
            <a:r>
              <a:rPr lang="en-IN" dirty="0"/>
              <a:t>accuracy is checked</a:t>
            </a:r>
            <a:endParaRPr lang="en-IN" dirty="0" smtClean="0"/>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smtClean="0"/>
              <a:t> </a:t>
            </a:r>
            <a:endParaRPr lang="en-IN" dirty="0"/>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Visualizations </a:t>
            </a:r>
            <a:endParaRPr lang="en-IN" dirty="0"/>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sz="2400" dirty="0"/>
              <a:t>Loan count as per date and month (Non-defaulter and Defaulter</a:t>
            </a:r>
            <a:r>
              <a:rPr lang="en-IN" sz="2400" dirty="0" smtClean="0"/>
              <a:t>):</a:t>
            </a:r>
            <a:endParaRPr lang="en-IN" sz="2400" dirty="0"/>
          </a:p>
        </p:txBody>
      </p:sp>
      <p:sp>
        <p:nvSpPr>
          <p:cNvPr id="9" name="Content Placeholder 8"/>
          <p:cNvSpPr>
            <a:spLocks noGrp="1"/>
          </p:cNvSpPr>
          <p:nvPr>
            <p:ph sz="half" idx="1"/>
          </p:nvPr>
        </p:nvSpPr>
        <p:spPr/>
        <p:txBody>
          <a:bodyPr/>
          <a:lstStyle/>
          <a:p>
            <a:pPr marL="0" indent="0">
              <a:buNone/>
            </a:pPr>
            <a:r>
              <a:rPr lang="en-IN" dirty="0" smtClean="0"/>
              <a:t> </a:t>
            </a:r>
            <a:endParaRPr lang="en-IN" dirty="0"/>
          </a:p>
        </p:txBody>
      </p:sp>
      <p:sp>
        <p:nvSpPr>
          <p:cNvPr id="10" name="Content Placeholder 9"/>
          <p:cNvSpPr>
            <a:spLocks noGrp="1"/>
          </p:cNvSpPr>
          <p:nvPr>
            <p:ph sz="half" idx="2"/>
          </p:nvPr>
        </p:nvSpPr>
        <p:spPr/>
        <p:txBody>
          <a:bodyPr/>
          <a:lstStyle/>
          <a:p>
            <a:pPr marL="0" indent="0">
              <a:buNone/>
            </a:pPr>
            <a:r>
              <a:rPr lang="en-IN" dirty="0" smtClean="0"/>
              <a:t> </a:t>
            </a:r>
            <a:endParaRPr lang="en-IN" dirty="0"/>
          </a:p>
        </p:txBody>
      </p:sp>
      <p:pic>
        <p:nvPicPr>
          <p:cNvPr id="11" name="Picture 10"/>
          <p:cNvPicPr/>
          <p:nvPr/>
        </p:nvPicPr>
        <p:blipFill>
          <a:blip r:embed="rId2"/>
          <a:stretch>
            <a:fillRect/>
          </a:stretch>
        </p:blipFill>
        <p:spPr>
          <a:xfrm>
            <a:off x="1341884" y="1984248"/>
            <a:ext cx="5040560" cy="4187952"/>
          </a:xfrm>
          <a:prstGeom prst="rect">
            <a:avLst/>
          </a:prstGeom>
        </p:spPr>
      </p:pic>
      <p:pic>
        <p:nvPicPr>
          <p:cNvPr id="12" name="Picture 11"/>
          <p:cNvPicPr/>
          <p:nvPr/>
        </p:nvPicPr>
        <p:blipFill>
          <a:blip r:embed="rId3"/>
          <a:stretch>
            <a:fillRect/>
          </a:stretch>
        </p:blipFill>
        <p:spPr>
          <a:xfrm>
            <a:off x="6478424" y="1984248"/>
            <a:ext cx="4873787" cy="4187952"/>
          </a:xfrm>
          <a:prstGeom prst="rect">
            <a:avLst/>
          </a:prstGeom>
        </p:spPr>
      </p:pic>
    </p:spTree>
    <p:extLst>
      <p:ext uri="{BB962C8B-B14F-4D97-AF65-F5344CB8AC3E}">
        <p14:creationId xmlns:p14="http://schemas.microsoft.com/office/powerpoint/2010/main" val="34611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299</TotalTime>
  <Words>1223</Words>
  <Application>Microsoft Office PowerPoint</Application>
  <PresentationFormat>Custom</PresentationFormat>
  <Paragraphs>80</Paragraphs>
  <Slides>22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3" baseType="lpstr">
      <vt:lpstr>Arial</vt:lpstr>
      <vt:lpstr>Calibri</vt:lpstr>
      <vt:lpstr>Cambria</vt:lpstr>
      <vt:lpstr>Constantia</vt:lpstr>
      <vt:lpstr>Courier New</vt:lpstr>
      <vt:lpstr>Helvetica Neue</vt:lpstr>
      <vt:lpstr>Symbol</vt:lpstr>
      <vt:lpstr>Times New Roman</vt:lpstr>
      <vt:lpstr>Wingdings</vt:lpstr>
      <vt:lpstr>Currency Symbols 16x9</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Loan count as per date and month (Non-defaulter and Defaulter):</vt:lpstr>
      <vt:lpstr>PowerPoint Presentation</vt:lpstr>
      <vt:lpstr>PowerPoint Presentation</vt:lpstr>
      <vt:lpstr>PowerPoint Presentation</vt:lpstr>
      <vt:lpstr>PowerPoint Presentation</vt:lpstr>
      <vt:lpstr>Model building</vt:lpstr>
      <vt:lpstr> </vt:lpstr>
      <vt:lpstr>Models: </vt:lpstr>
      <vt:lpstr>PowerPoint Presentation</vt:lpstr>
      <vt:lpstr>PowerPoint Presentation</vt:lpstr>
      <vt:lpstr>Best Fit Model </vt:lpstr>
      <vt:lpstr>CONCLUSION </vt:lpstr>
      <vt:lpstr>Limitations of this work &amp; Scope for Future Work</vt:lpstr>
      <vt:lpstr> </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Harshit Gupta</cp:lastModifiedBy>
  <cp:revision>26</cp:revision>
  <dcterms:created xsi:type="dcterms:W3CDTF">2022-04-17T07:25:51Z</dcterms:created>
  <dcterms:modified xsi:type="dcterms:W3CDTF">2022-09-07T10:19:29Z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